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261" r:id="rId10"/>
    <p:sldId id="267" r:id="rId11"/>
    <p:sldId id="258" r:id="rId12"/>
    <p:sldId id="269" r:id="rId13"/>
    <p:sldId id="26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AA1F24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4532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08571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3770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49351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7250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340456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926034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9375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7780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0606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2502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4639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9889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2434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4055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8917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84360-4F45-484B-9449-6336D92DD66A}" type="datetimeFigureOut">
              <a:rPr lang="ru-BY" smtClean="0"/>
              <a:t>18.04.2023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B4377E-CA43-4761-B5D4-25393DC603A8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14868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827A50-07ED-4C8B-B6D4-0EAF76DE0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638F75F-7955-4B86-855F-AF344E8E8DFA}"/>
              </a:ext>
            </a:extLst>
          </p:cNvPr>
          <p:cNvSpPr/>
          <p:nvPr/>
        </p:nvSpPr>
        <p:spPr>
          <a:xfrm>
            <a:off x="7264866" y="260059"/>
            <a:ext cx="4832059" cy="57716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151D2-924B-4543-B091-CF55F6B1D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2582" y="3935522"/>
            <a:ext cx="4549785" cy="1646302"/>
          </a:xfrm>
        </p:spPr>
        <p:txBody>
          <a:bodyPr>
            <a:normAutofit fontScale="90000"/>
          </a:bodyPr>
          <a:lstStyle/>
          <a:p>
            <a:r>
              <a:rPr lang="ru-BY" dirty="0">
                <a:solidFill>
                  <a:srgbClr val="CA0000"/>
                </a:solidFill>
              </a:rPr>
              <a:t>Как </a:t>
            </a:r>
            <a:r>
              <a:rPr lang="en-US" dirty="0">
                <a:solidFill>
                  <a:srgbClr val="CA0000"/>
                </a:solidFill>
              </a:rPr>
              <a:t>Tesla </a:t>
            </a:r>
            <a:r>
              <a:rPr lang="ru-BY" dirty="0">
                <a:solidFill>
                  <a:srgbClr val="CA0000"/>
                </a:solidFill>
              </a:rPr>
              <a:t>использует искусственный интеллект в своих машинах.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254A3C-6EAE-49C7-8B68-DAB90E1D1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7221" y="5581824"/>
            <a:ext cx="2688645" cy="613446"/>
          </a:xfrm>
        </p:spPr>
        <p:txBody>
          <a:bodyPr/>
          <a:lstStyle/>
          <a:p>
            <a:r>
              <a:rPr lang="ru-BY" dirty="0"/>
              <a:t>Комиссаров А.Е ПО-7</a:t>
            </a:r>
          </a:p>
        </p:txBody>
      </p:sp>
    </p:spTree>
    <p:extLst>
      <p:ext uri="{BB962C8B-B14F-4D97-AF65-F5344CB8AC3E}">
        <p14:creationId xmlns:p14="http://schemas.microsoft.com/office/powerpoint/2010/main" val="277155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D1CBC-0786-421D-A235-3FFC829F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A2B143-30BE-4DBD-BD71-30509CB22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58E08A-63C0-4E08-B093-C7AC71BC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142416"/>
            <a:ext cx="11279174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0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004800-3584-42EF-9457-A7C556A6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14666" cy="1320800"/>
          </a:xfrm>
        </p:spPr>
        <p:txBody>
          <a:bodyPr/>
          <a:lstStyle/>
          <a:p>
            <a:r>
              <a:rPr lang="ru-BY" dirty="0"/>
              <a:t>ИИ в работе</a:t>
            </a:r>
            <a:br>
              <a:rPr lang="ru-BY" dirty="0"/>
            </a:br>
            <a:endParaRPr lang="ru-BY" dirty="0"/>
          </a:p>
        </p:txBody>
      </p:sp>
      <p:pic>
        <p:nvPicPr>
          <p:cNvPr id="3" name="NGSLYL_network_XZCUMR">
            <a:hlinkClick r:id="" action="ppaction://media"/>
            <a:extLst>
              <a:ext uri="{FF2B5EF4-FFF2-40B4-BE49-F238E27FC236}">
                <a16:creationId xmlns:a16="http://schemas.microsoft.com/office/drawing/2014/main" id="{A1C061EE-6A45-412C-B33E-AD062FE8A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347" y="617879"/>
            <a:ext cx="8203957" cy="615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et Tesla's self-driving car computer and its two AI brains - CNET">
            <a:extLst>
              <a:ext uri="{FF2B5EF4-FFF2-40B4-BE49-F238E27FC236}">
                <a16:creationId xmlns:a16="http://schemas.microsoft.com/office/drawing/2014/main" id="{C8E021D9-81C7-414E-95AB-3322AB566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37" y="1250175"/>
            <a:ext cx="8422546" cy="47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F11F53-F706-460D-826A-6ABA100BB833}"/>
              </a:ext>
            </a:extLst>
          </p:cNvPr>
          <p:cNvSpPr txBox="1"/>
          <p:nvPr/>
        </p:nvSpPr>
        <p:spPr>
          <a:xfrm>
            <a:off x="276837" y="22650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BY" dirty="0"/>
              <a:t>«Мозги» машины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C6563A-5558-42E8-B1B9-04606EEDC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054" y="180521"/>
            <a:ext cx="2391109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8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sla AI Day 2022 is right around the corner—Here's what to expect">
            <a:extLst>
              <a:ext uri="{FF2B5EF4-FFF2-40B4-BE49-F238E27FC236}">
                <a16:creationId xmlns:a16="http://schemas.microsoft.com/office/drawing/2014/main" id="{4788C87D-00B1-4B88-867B-F7512D026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24" y="1105745"/>
            <a:ext cx="8260460" cy="464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86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5EF55-6921-4ECE-B1A2-26CEC372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BY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89039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F6F1B2-2C26-4330-8EBF-17C91178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BY" dirty="0"/>
              <a:t>О компании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4EE64-2366-4F28-853D-72E86ADF4D2D}"/>
              </a:ext>
            </a:extLst>
          </p:cNvPr>
          <p:cNvSpPr txBox="1"/>
          <p:nvPr/>
        </p:nvSpPr>
        <p:spPr>
          <a:xfrm>
            <a:off x="677334" y="1368068"/>
            <a:ext cx="77200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effectLst/>
                <a:latin typeface="arial" panose="020B0604020202020204" pitchFamily="34" charset="0"/>
              </a:rPr>
              <a:t>Tesla, «Тесла» — американская компания, производитель электромобилей и решений для хранения электроэнергии. </a:t>
            </a:r>
            <a:endParaRPr lang="ru-BY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EABA0-96CA-4D68-9515-DF0C1A4AEEDB}"/>
              </a:ext>
            </a:extLst>
          </p:cNvPr>
          <p:cNvSpPr txBox="1"/>
          <p:nvPr/>
        </p:nvSpPr>
        <p:spPr>
          <a:xfrm>
            <a:off x="677334" y="2896275"/>
            <a:ext cx="1116792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BY" strike="noStrike" dirty="0">
                <a:effectLst/>
                <a:latin typeface="arial" panose="020B0604020202020204" pitchFamily="34" charset="0"/>
              </a:rPr>
              <a:t>Генеральный директор</a:t>
            </a:r>
            <a:r>
              <a:rPr lang="ru-BY" dirty="0">
                <a:effectLst/>
                <a:latin typeface="arial" panose="020B0604020202020204" pitchFamily="34" charset="0"/>
              </a:rPr>
              <a:t>: </a:t>
            </a:r>
            <a:r>
              <a:rPr lang="ru-BY" strike="noStrike" dirty="0">
                <a:effectLst/>
                <a:latin typeface="arial" panose="020B0604020202020204" pitchFamily="34" charset="0"/>
              </a:rPr>
              <a:t>Илон Маск</a:t>
            </a:r>
            <a:r>
              <a:rPr lang="ru-BY" dirty="0">
                <a:effectLst/>
                <a:latin typeface="arial" panose="020B0604020202020204" pitchFamily="34" charset="0"/>
              </a:rPr>
              <a:t> (окт. 2008 г.–)</a:t>
            </a:r>
          </a:p>
          <a:p>
            <a:pPr algn="l"/>
            <a:endParaRPr lang="ru-BY" dirty="0">
              <a:effectLst/>
              <a:latin typeface="arial" panose="020B0604020202020204" pitchFamily="34" charset="0"/>
            </a:endParaRPr>
          </a:p>
          <a:p>
            <a:pPr algn="l"/>
            <a:r>
              <a:rPr lang="ru-BY" strike="noStrike" dirty="0">
                <a:effectLst/>
                <a:latin typeface="arial" panose="020B0604020202020204" pitchFamily="34" charset="0"/>
              </a:rPr>
              <a:t>Доход</a:t>
            </a:r>
            <a:r>
              <a:rPr lang="ru-BY" dirty="0">
                <a:effectLst/>
                <a:latin typeface="arial" panose="020B0604020202020204" pitchFamily="34" charset="0"/>
              </a:rPr>
              <a:t>: 81,46 миллиарда USD (2022 г.)</a:t>
            </a:r>
          </a:p>
          <a:p>
            <a:pPr algn="l"/>
            <a:endParaRPr lang="ru-BY" strike="noStrike" dirty="0">
              <a:effectLst/>
              <a:latin typeface="arial" panose="020B0604020202020204" pitchFamily="34" charset="0"/>
            </a:endParaRPr>
          </a:p>
          <a:p>
            <a:pPr algn="l"/>
            <a:r>
              <a:rPr lang="ru-BY" strike="noStrike" dirty="0">
                <a:effectLst/>
                <a:latin typeface="arial" panose="020B0604020202020204" pitchFamily="34" charset="0"/>
              </a:rPr>
              <a:t>Штаб-квартира</a:t>
            </a:r>
            <a:r>
              <a:rPr lang="ru-BY" dirty="0">
                <a:effectLst/>
                <a:latin typeface="arial" panose="020B0604020202020204" pitchFamily="34" charset="0"/>
              </a:rPr>
              <a:t>: </a:t>
            </a:r>
            <a:r>
              <a:rPr lang="ru-BY" strike="noStrike" dirty="0">
                <a:effectLst/>
                <a:latin typeface="arial" panose="020B0604020202020204" pitchFamily="34" charset="0"/>
              </a:rPr>
              <a:t>Остин, Техас, США</a:t>
            </a:r>
            <a:endParaRPr lang="ru-BY" dirty="0">
              <a:effectLst/>
              <a:latin typeface="arial" panose="020B0604020202020204" pitchFamily="34" charset="0"/>
            </a:endParaRPr>
          </a:p>
          <a:p>
            <a:pPr algn="l"/>
            <a:endParaRPr lang="ru-BY" strike="noStrike" dirty="0">
              <a:effectLst/>
              <a:latin typeface="arial" panose="020B0604020202020204" pitchFamily="34" charset="0"/>
            </a:endParaRPr>
          </a:p>
          <a:p>
            <a:pPr algn="l"/>
            <a:r>
              <a:rPr lang="ru-BY" strike="noStrike" dirty="0">
                <a:effectLst/>
                <a:latin typeface="arial" panose="020B0604020202020204" pitchFamily="34" charset="0"/>
              </a:rPr>
              <a:t>Дата основания</a:t>
            </a:r>
            <a:r>
              <a:rPr lang="ru-BY" dirty="0">
                <a:effectLst/>
                <a:latin typeface="arial" panose="020B0604020202020204" pitchFamily="34" charset="0"/>
              </a:rPr>
              <a:t>: 1 июля 2003 г., </a:t>
            </a:r>
            <a:r>
              <a:rPr lang="ru-BY" strike="noStrike" dirty="0">
                <a:effectLst/>
                <a:latin typeface="arial" panose="020B0604020202020204" pitchFamily="34" charset="0"/>
              </a:rPr>
              <a:t>Сан-Карлос, Калифорния, США</a:t>
            </a:r>
            <a:endParaRPr lang="ru-BY" dirty="0">
              <a:effectLst/>
              <a:latin typeface="arial" panose="020B0604020202020204" pitchFamily="34" charset="0"/>
            </a:endParaRPr>
          </a:p>
          <a:p>
            <a:pPr algn="l"/>
            <a:endParaRPr lang="ru-BY" strike="noStrike" dirty="0">
              <a:effectLst/>
              <a:latin typeface="arial" panose="020B0604020202020204" pitchFamily="34" charset="0"/>
            </a:endParaRPr>
          </a:p>
          <a:p>
            <a:pPr algn="l"/>
            <a:r>
              <a:rPr lang="ru-BY" strike="noStrike" dirty="0">
                <a:effectLst/>
                <a:latin typeface="arial" panose="020B0604020202020204" pitchFamily="34" charset="0"/>
              </a:rPr>
              <a:t>Основатели</a:t>
            </a:r>
            <a:r>
              <a:rPr lang="ru-BY" dirty="0">
                <a:effectLst/>
                <a:latin typeface="arial" panose="020B0604020202020204" pitchFamily="34" charset="0"/>
              </a:rPr>
              <a:t>: </a:t>
            </a:r>
            <a:r>
              <a:rPr lang="ru-BY" strike="noStrike" dirty="0">
                <a:effectLst/>
                <a:latin typeface="arial" panose="020B0604020202020204" pitchFamily="34" charset="0"/>
              </a:rPr>
              <a:t>Илон Маск</a:t>
            </a:r>
            <a:r>
              <a:rPr lang="ru-BY" dirty="0">
                <a:effectLst/>
                <a:latin typeface="arial" panose="020B0604020202020204" pitchFamily="34" charset="0"/>
              </a:rPr>
              <a:t>, </a:t>
            </a:r>
            <a:r>
              <a:rPr lang="ru-BY" strike="noStrike" dirty="0">
                <a:effectLst/>
                <a:latin typeface="arial" panose="020B0604020202020204" pitchFamily="34" charset="0"/>
              </a:rPr>
              <a:t>Мартин </a:t>
            </a:r>
            <a:r>
              <a:rPr lang="ru-BY" strike="noStrike" dirty="0" err="1">
                <a:effectLst/>
                <a:latin typeface="arial" panose="020B0604020202020204" pitchFamily="34" charset="0"/>
              </a:rPr>
              <a:t>Эбергартд</a:t>
            </a:r>
            <a:r>
              <a:rPr lang="ru-BY" dirty="0">
                <a:effectLst/>
                <a:latin typeface="arial" panose="020B0604020202020204" pitchFamily="34" charset="0"/>
              </a:rPr>
              <a:t>, </a:t>
            </a:r>
            <a:r>
              <a:rPr lang="ru-BY" strike="noStrike" dirty="0">
                <a:effectLst/>
                <a:latin typeface="arial" panose="020B0604020202020204" pitchFamily="34" charset="0"/>
              </a:rPr>
              <a:t>Джей Би </a:t>
            </a:r>
            <a:r>
              <a:rPr lang="ru-BY" strike="noStrike" dirty="0" err="1">
                <a:effectLst/>
                <a:latin typeface="arial" panose="020B0604020202020204" pitchFamily="34" charset="0"/>
              </a:rPr>
              <a:t>Штробель</a:t>
            </a:r>
            <a:r>
              <a:rPr lang="ru-BY" dirty="0">
                <a:effectLst/>
                <a:latin typeface="arial" panose="020B0604020202020204" pitchFamily="34" charset="0"/>
              </a:rPr>
              <a:t>, </a:t>
            </a:r>
            <a:r>
              <a:rPr lang="ru-BY" strike="noStrike" dirty="0">
                <a:effectLst/>
                <a:latin typeface="arial" panose="020B0604020202020204" pitchFamily="34" charset="0"/>
              </a:rPr>
              <a:t>Марк </a:t>
            </a:r>
            <a:r>
              <a:rPr lang="ru-BY" strike="noStrike" dirty="0" err="1">
                <a:effectLst/>
                <a:latin typeface="arial" panose="020B0604020202020204" pitchFamily="34" charset="0"/>
              </a:rPr>
              <a:t>Тарпенинг</a:t>
            </a:r>
            <a:r>
              <a:rPr lang="ru-BY" dirty="0">
                <a:effectLst/>
                <a:latin typeface="arial" panose="020B0604020202020204" pitchFamily="34" charset="0"/>
              </a:rPr>
              <a:t>, </a:t>
            </a:r>
            <a:r>
              <a:rPr lang="ru-BY" strike="noStrike" dirty="0">
                <a:effectLst/>
                <a:latin typeface="arial" panose="020B0604020202020204" pitchFamily="34" charset="0"/>
              </a:rPr>
              <a:t>Иан Райт</a:t>
            </a:r>
            <a:endParaRPr lang="ru-BY" dirty="0">
              <a:effectLst/>
              <a:latin typeface="arial" panose="020B0604020202020204" pitchFamily="34" charset="0"/>
            </a:endParaRPr>
          </a:p>
          <a:p>
            <a:pPr algn="l"/>
            <a:endParaRPr lang="ru-BY" strike="noStrike" dirty="0">
              <a:effectLst/>
              <a:latin typeface="arial" panose="020B0604020202020204" pitchFamily="34" charset="0"/>
            </a:endParaRPr>
          </a:p>
          <a:p>
            <a:pPr algn="l"/>
            <a:r>
              <a:rPr lang="ru-BY" strike="noStrike" dirty="0">
                <a:effectLst/>
                <a:latin typeface="arial" panose="020B0604020202020204" pitchFamily="34" charset="0"/>
              </a:rPr>
              <a:t>Дочерние компании</a:t>
            </a:r>
            <a:r>
              <a:rPr lang="ru-BY" dirty="0">
                <a:effectLst/>
                <a:latin typeface="arial" panose="020B0604020202020204" pitchFamily="34" charset="0"/>
              </a:rPr>
              <a:t>: </a:t>
            </a:r>
            <a:r>
              <a:rPr lang="ru-BY" strike="noStrike" dirty="0">
                <a:effectLst/>
                <a:latin typeface="arial" panose="020B0604020202020204" pitchFamily="34" charset="0"/>
              </a:rPr>
              <a:t>Tesla India Motors </a:t>
            </a:r>
            <a:r>
              <a:rPr lang="ru-BY" strike="noStrike" dirty="0" err="1">
                <a:effectLst/>
                <a:latin typeface="arial" panose="020B0604020202020204" pitchFamily="34" charset="0"/>
              </a:rPr>
              <a:t>and</a:t>
            </a:r>
            <a:r>
              <a:rPr lang="ru-BY" strike="noStrike" dirty="0">
                <a:effectLst/>
                <a:latin typeface="arial" panose="020B0604020202020204" pitchFamily="34" charset="0"/>
              </a:rPr>
              <a:t> Energy Private Limited</a:t>
            </a:r>
            <a:r>
              <a:rPr lang="ru-BY" dirty="0">
                <a:effectLst/>
                <a:latin typeface="arial" panose="020B0604020202020204" pitchFamily="34" charset="0"/>
              </a:rPr>
              <a:t>, др.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75EDD3-D88A-4566-A2D1-1FF46063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022" y="822404"/>
            <a:ext cx="2709644" cy="3496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39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C49489-D67C-4886-A167-52BAAEE5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845" y="756900"/>
            <a:ext cx="4020501" cy="1320800"/>
          </a:xfrm>
        </p:spPr>
        <p:txBody>
          <a:bodyPr/>
          <a:lstStyle/>
          <a:p>
            <a:pPr algn="ctr"/>
            <a:r>
              <a:rPr lang="ru-BY" dirty="0"/>
              <a:t>Глаза и уши авто.</a:t>
            </a:r>
          </a:p>
        </p:txBody>
      </p:sp>
      <p:pic>
        <p:nvPicPr>
          <p:cNvPr id="3074" name="Picture 2" descr="Tesla Model 3, Model Y Dropping Radar Sensors">
            <a:extLst>
              <a:ext uri="{FF2B5EF4-FFF2-40B4-BE49-F238E27FC236}">
                <a16:creationId xmlns:a16="http://schemas.microsoft.com/office/drawing/2014/main" id="{0B2A176F-A99B-4FCC-84C6-8CE9564C7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684477"/>
            <a:ext cx="5151525" cy="378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ter cutting radar, Tesla now dropping ultrasonic sensors from its EVs |  Ars Technica">
            <a:extLst>
              <a:ext uri="{FF2B5EF4-FFF2-40B4-BE49-F238E27FC236}">
                <a16:creationId xmlns:a16="http://schemas.microsoft.com/office/drawing/2014/main" id="{CACA4331-AEA6-452D-8F96-A7164130F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4477"/>
            <a:ext cx="5866600" cy="378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6A513E-61FB-489A-A557-B7CBAAE0F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4884"/>
            <a:ext cx="3231089" cy="21848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BC087D-687F-4935-9810-599A6E759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104" y="578868"/>
            <a:ext cx="3038496" cy="16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5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94CC5-051C-409E-AB77-E382ABE3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BY" dirty="0"/>
              <a:t>ИИ в роли водителя автомобиля.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43BC08-9687-46CC-AA0A-C70CA9793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973" y="2156903"/>
            <a:ext cx="10301996" cy="3725060"/>
          </a:xfrm>
        </p:spPr>
      </p:pic>
    </p:spTree>
    <p:extLst>
      <p:ext uri="{BB962C8B-B14F-4D97-AF65-F5344CB8AC3E}">
        <p14:creationId xmlns:p14="http://schemas.microsoft.com/office/powerpoint/2010/main" val="43490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5930DD-9231-4502-8BE5-77A7E370B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40"/>
          <a:stretch/>
        </p:blipFill>
        <p:spPr>
          <a:xfrm>
            <a:off x="540993" y="1426128"/>
            <a:ext cx="8878539" cy="3005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8E687E-4C0F-4713-A7E6-FC247AC7B392}"/>
              </a:ext>
            </a:extLst>
          </p:cNvPr>
          <p:cNvSpPr txBox="1"/>
          <p:nvPr/>
        </p:nvSpPr>
        <p:spPr>
          <a:xfrm>
            <a:off x="604007" y="654341"/>
            <a:ext cx="785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dirty="0"/>
              <a:t>Получение изображения. Изображения на камерах имеют разрешение 1280х960 и обновляются примерно 36 раз в секунду</a:t>
            </a:r>
          </a:p>
        </p:txBody>
      </p:sp>
      <p:pic>
        <p:nvPicPr>
          <p:cNvPr id="2050" name="Picture 2" descr="Confirmed: Tesla HW4 Will Not Include New Cameras Initially">
            <a:extLst>
              <a:ext uri="{FF2B5EF4-FFF2-40B4-BE49-F238E27FC236}">
                <a16:creationId xmlns:a16="http://schemas.microsoft.com/office/drawing/2014/main" id="{3EABF119-5DE6-414B-B30D-169012DB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39" y="4556830"/>
            <a:ext cx="3433896" cy="193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79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A7587C9-23E8-4A34-9A09-CFF24CF63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305" y="746354"/>
            <a:ext cx="5008487" cy="536529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3AA15-9BA4-4851-A435-45F368E6E5C3}"/>
              </a:ext>
            </a:extLst>
          </p:cNvPr>
          <p:cNvSpPr txBox="1"/>
          <p:nvPr/>
        </p:nvSpPr>
        <p:spPr>
          <a:xfrm>
            <a:off x="5796792" y="1132514"/>
            <a:ext cx="411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dirty="0"/>
              <a:t>Верхний слой – низкое разрешение, высокое кол-во каналов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AC97A-34BF-412E-B7EA-CE451D63F11D}"/>
              </a:ext>
            </a:extLst>
          </p:cNvPr>
          <p:cNvSpPr txBox="1"/>
          <p:nvPr/>
        </p:nvSpPr>
        <p:spPr>
          <a:xfrm>
            <a:off x="5796792" y="3179428"/>
            <a:ext cx="421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dirty="0"/>
              <a:t>Нижний слой – высокое разрешение, малое кол-во каналов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CD742-5AC7-4A10-84AA-E35352223713}"/>
              </a:ext>
            </a:extLst>
          </p:cNvPr>
          <p:cNvSpPr txBox="1"/>
          <p:nvPr/>
        </p:nvSpPr>
        <p:spPr>
          <a:xfrm>
            <a:off x="3405930" y="4890782"/>
            <a:ext cx="163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RegNet</a:t>
            </a:r>
            <a:endParaRPr lang="ru-BY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0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D172ED-AFE8-461A-9BB2-021DAE4F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3" y="952786"/>
            <a:ext cx="5495207" cy="53932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433E3D-742B-4D94-9CA0-7A7F5C66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41" y="1372311"/>
            <a:ext cx="2106509" cy="29621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8D143B-88BA-4B83-ABB7-22255D56D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52" y="2863467"/>
            <a:ext cx="4248743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4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8242E21-0780-4F11-9780-3FF29B3924B9}"/>
              </a:ext>
            </a:extLst>
          </p:cNvPr>
          <p:cNvSpPr/>
          <p:nvPr/>
        </p:nvSpPr>
        <p:spPr>
          <a:xfrm>
            <a:off x="7007603" y="1014204"/>
            <a:ext cx="5075340" cy="49912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 dirty="0">
              <a:highlight>
                <a:srgbClr val="000000"/>
              </a:highlight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7AF03-FA92-4750-94E1-7D286DB15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8" y="780405"/>
            <a:ext cx="6270670" cy="5438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EA84F-9DA3-40C3-91D7-5C7C47C9948B}"/>
              </a:ext>
            </a:extLst>
          </p:cNvPr>
          <p:cNvSpPr txBox="1"/>
          <p:nvPr/>
        </p:nvSpPr>
        <p:spPr>
          <a:xfrm>
            <a:off x="8081844" y="5039612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RegNet</a:t>
            </a:r>
            <a:endParaRPr lang="ru-BY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919D0E0A-5046-4E8B-9819-6A9DD7910184}"/>
              </a:ext>
            </a:extLst>
          </p:cNvPr>
          <p:cNvCxnSpPr/>
          <p:nvPr/>
        </p:nvCxnSpPr>
        <p:spPr>
          <a:xfrm flipV="1">
            <a:off x="8577995" y="4138881"/>
            <a:ext cx="0" cy="79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9CC4FD-2490-467C-A382-2D16B8D58C61}"/>
              </a:ext>
            </a:extLst>
          </p:cNvPr>
          <p:cNvSpPr txBox="1"/>
          <p:nvPr/>
        </p:nvSpPr>
        <p:spPr>
          <a:xfrm>
            <a:off x="8200490" y="366577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BiFPN</a:t>
            </a:r>
            <a:endParaRPr lang="ru-BY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96FD0-9EA9-442B-B80E-2AC50ECDD70A}"/>
              </a:ext>
            </a:extLst>
          </p:cNvPr>
          <p:cNvSpPr txBox="1"/>
          <p:nvPr/>
        </p:nvSpPr>
        <p:spPr>
          <a:xfrm>
            <a:off x="7308859" y="1988050"/>
            <a:ext cx="126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dirty="0" err="1"/>
              <a:t>СпецСлой</a:t>
            </a:r>
            <a:endParaRPr lang="ru-BY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92AF0D6-C826-4568-836E-1233D7498477}"/>
              </a:ext>
            </a:extLst>
          </p:cNvPr>
          <p:cNvCxnSpPr/>
          <p:nvPr/>
        </p:nvCxnSpPr>
        <p:spPr>
          <a:xfrm flipV="1">
            <a:off x="8589378" y="2831500"/>
            <a:ext cx="0" cy="79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35BDFA-F27D-4B03-AC9D-4FA5EC34DF91}"/>
              </a:ext>
            </a:extLst>
          </p:cNvPr>
          <p:cNvSpPr txBox="1"/>
          <p:nvPr/>
        </p:nvSpPr>
        <p:spPr>
          <a:xfrm>
            <a:off x="10383023" y="4920973"/>
            <a:ext cx="101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RegNet</a:t>
            </a:r>
            <a:endParaRPr lang="ru-BY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90628FE-718C-48BB-8DDD-141C9218FCD6}"/>
              </a:ext>
            </a:extLst>
          </p:cNvPr>
          <p:cNvCxnSpPr/>
          <p:nvPr/>
        </p:nvCxnSpPr>
        <p:spPr>
          <a:xfrm flipV="1">
            <a:off x="10879174" y="4020242"/>
            <a:ext cx="0" cy="79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35B08D-59C3-4F7E-9541-F1360A004FD4}"/>
              </a:ext>
            </a:extLst>
          </p:cNvPr>
          <p:cNvSpPr txBox="1"/>
          <p:nvPr/>
        </p:nvSpPr>
        <p:spPr>
          <a:xfrm>
            <a:off x="10501669" y="35471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BiFPN</a:t>
            </a:r>
            <a:endParaRPr lang="ru-BY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EDB3B-5227-4EF9-8679-1E3D4CE1D638}"/>
              </a:ext>
            </a:extLst>
          </p:cNvPr>
          <p:cNvSpPr txBox="1"/>
          <p:nvPr/>
        </p:nvSpPr>
        <p:spPr>
          <a:xfrm>
            <a:off x="10255989" y="2239752"/>
            <a:ext cx="126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dirty="0" err="1"/>
              <a:t>СпецСлой</a:t>
            </a:r>
            <a:endParaRPr lang="ru-BY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A68D2E3-5F1D-49B7-B64C-A2B5E7367E74}"/>
              </a:ext>
            </a:extLst>
          </p:cNvPr>
          <p:cNvCxnSpPr/>
          <p:nvPr/>
        </p:nvCxnSpPr>
        <p:spPr>
          <a:xfrm flipV="1">
            <a:off x="10890557" y="2712861"/>
            <a:ext cx="0" cy="79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6F89F7-75EE-4BBC-B40E-A3C9E6246D0B}"/>
              </a:ext>
            </a:extLst>
          </p:cNvPr>
          <p:cNvSpPr txBox="1"/>
          <p:nvPr/>
        </p:nvSpPr>
        <p:spPr>
          <a:xfrm>
            <a:off x="8651293" y="1985950"/>
            <a:ext cx="126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BY" dirty="0" err="1"/>
              <a:t>СпецСлой</a:t>
            </a:r>
            <a:endParaRPr lang="ru-BY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7B113ED-4571-4490-8717-411EC7D65AB8}"/>
              </a:ext>
            </a:extLst>
          </p:cNvPr>
          <p:cNvCxnSpPr/>
          <p:nvPr/>
        </p:nvCxnSpPr>
        <p:spPr>
          <a:xfrm flipH="1" flipV="1">
            <a:off x="8003098" y="2424418"/>
            <a:ext cx="574897" cy="30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E917556-89C7-4031-A9CE-E622B68F554C}"/>
              </a:ext>
            </a:extLst>
          </p:cNvPr>
          <p:cNvCxnSpPr/>
          <p:nvPr/>
        </p:nvCxnSpPr>
        <p:spPr>
          <a:xfrm flipV="1">
            <a:off x="8577995" y="2424418"/>
            <a:ext cx="518917" cy="30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ADD9EC-922E-4158-A168-8EEAADFC1A70}"/>
              </a:ext>
            </a:extLst>
          </p:cNvPr>
          <p:cNvSpPr txBox="1"/>
          <p:nvPr/>
        </p:nvSpPr>
        <p:spPr>
          <a:xfrm>
            <a:off x="9079187" y="107298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HydraNet</a:t>
            </a:r>
            <a:endParaRPr lang="ru-BY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A9D0B3C-D566-4092-BA01-E2EA2409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460" y="4217649"/>
            <a:ext cx="2028680" cy="110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3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78AC73-FC8A-45A0-B64F-04B52F94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0" y="700628"/>
            <a:ext cx="10805020" cy="545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96345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Оранжевый и красный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</TotalTime>
  <Words>166</Words>
  <Application>Microsoft Office PowerPoint</Application>
  <PresentationFormat>Широкоэкранный</PresentationFormat>
  <Paragraphs>32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Arial</vt:lpstr>
      <vt:lpstr>Trebuchet MS</vt:lpstr>
      <vt:lpstr>Wingdings 3</vt:lpstr>
      <vt:lpstr>Аспект</vt:lpstr>
      <vt:lpstr>Как Tesla использует искусственный интеллект в своих машинах.</vt:lpstr>
      <vt:lpstr>О компании </vt:lpstr>
      <vt:lpstr>Глаза и уши авто.</vt:lpstr>
      <vt:lpstr>ИИ в роли водителя автомобиля.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ИИ в работе 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Tesla использует искусственный интеллект в своих машинах.</dc:title>
  <dc:creator>Student</dc:creator>
  <cp:lastModifiedBy>Student</cp:lastModifiedBy>
  <cp:revision>30</cp:revision>
  <dcterms:created xsi:type="dcterms:W3CDTF">2023-04-04T10:41:47Z</dcterms:created>
  <dcterms:modified xsi:type="dcterms:W3CDTF">2023-04-18T10:39:36Z</dcterms:modified>
</cp:coreProperties>
</file>